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30F9-2EC3-4C14-8A47-6E4D553B840C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9FB5-E21A-4A83-8E3A-B110065BA3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35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30F9-2EC3-4C14-8A47-6E4D553B840C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9FB5-E21A-4A83-8E3A-B110065BA3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71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30F9-2EC3-4C14-8A47-6E4D553B840C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9FB5-E21A-4A83-8E3A-B110065BA3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312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30F9-2EC3-4C14-8A47-6E4D553B840C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9FB5-E21A-4A83-8E3A-B110065BA3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610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30F9-2EC3-4C14-8A47-6E4D553B840C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9FB5-E21A-4A83-8E3A-B110065BA3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545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30F9-2EC3-4C14-8A47-6E4D553B840C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9FB5-E21A-4A83-8E3A-B110065BA3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006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30F9-2EC3-4C14-8A47-6E4D553B840C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9FB5-E21A-4A83-8E3A-B110065BA3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827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30F9-2EC3-4C14-8A47-6E4D553B840C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9FB5-E21A-4A83-8E3A-B110065BA3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93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30F9-2EC3-4C14-8A47-6E4D553B840C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9FB5-E21A-4A83-8E3A-B110065BA3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440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30F9-2EC3-4C14-8A47-6E4D553B840C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9FB5-E21A-4A83-8E3A-B110065BA3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782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30F9-2EC3-4C14-8A47-6E4D553B840C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9FB5-E21A-4A83-8E3A-B110065BA3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483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E30F9-2EC3-4C14-8A47-6E4D553B840C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69FB5-E21A-4A83-8E3A-B110065BA3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929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dReRLpp6hU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hyperlink" Target="https://www.youtube.com/watch?v=FGRMM_Vsh0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6xLVQslAA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NSFkOCD16ME" TargetMode="Externa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m1kolo.szkolnastrona.pl/files/pl/plac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828" y="631513"/>
            <a:ext cx="6113172" cy="592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87600"/>
          </a:xfrm>
        </p:spPr>
        <p:txBody>
          <a:bodyPr/>
          <a:lstStyle/>
          <a:p>
            <a:r>
              <a:rPr lang="pl-PL" dirty="0"/>
              <a:t>Temat : </a:t>
            </a:r>
            <a:r>
              <a:rPr lang="pl-PL" b="1" dirty="0"/>
              <a:t>W PŁACZU NIE MA NIC ZŁEGO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1870" y="5031592"/>
            <a:ext cx="6558030" cy="1528829"/>
          </a:xfrm>
        </p:spPr>
        <p:txBody>
          <a:bodyPr>
            <a:normAutofit/>
          </a:bodyPr>
          <a:lstStyle/>
          <a:p>
            <a:r>
              <a:rPr lang="pl-PL" dirty="0"/>
              <a:t>CELE OGÓ LNE</a:t>
            </a:r>
            <a:r>
              <a:rPr lang="pl-PL" b="1" dirty="0"/>
              <a:t>: </a:t>
            </a:r>
            <a:r>
              <a:rPr lang="pl-PL" dirty="0"/>
              <a:t>zapoznanie ze sposobami radzenia sobie ze smutkiem; kształtowanie </a:t>
            </a:r>
            <a:r>
              <a:rPr lang="pl-PL" dirty="0" smtClean="0"/>
              <a:t>postaw prospołecznych</a:t>
            </a:r>
            <a:r>
              <a:rPr lang="pl-PL" dirty="0"/>
              <a:t>, wdrażanie do empatii</a:t>
            </a:r>
          </a:p>
        </p:txBody>
      </p:sp>
    </p:spTree>
    <p:extLst>
      <p:ext uri="{BB962C8B-B14F-4D97-AF65-F5344CB8AC3E}">
        <p14:creationId xmlns:p14="http://schemas.microsoft.com/office/powerpoint/2010/main" val="3018018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rzytulanie dziecka ma potężną moc – Zespół Szkolno-Przedszkolny nr 11 w  Rzeszow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96" y="1200955"/>
            <a:ext cx="6164946" cy="5521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34851" y="218941"/>
            <a:ext cx="1003264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 </a:t>
            </a:r>
            <a:r>
              <a:rPr lang="pl-PL" b="1" i="0" dirty="0" smtClean="0">
                <a:effectLst/>
                <a:latin typeface="comic sans ms" panose="030F0702030302020204" pitchFamily="66" charset="0"/>
              </a:rPr>
              <a:t>„Przytulę cię”</a:t>
            </a:r>
            <a:r>
              <a:rPr lang="pl-PL" b="0" i="0" dirty="0" smtClean="0">
                <a:effectLst/>
                <a:latin typeface="comic sans ms" panose="030F0702030302020204" pitchFamily="66" charset="0"/>
              </a:rPr>
              <a:t> – zabawa z rodzicem.  Dziecko siedzi i udaje smutek. Rodzic mówi wierszyk</a:t>
            </a:r>
            <a:endParaRPr lang="pl-PL" b="0" i="0" dirty="0" smtClean="0">
              <a:effectLst/>
              <a:latin typeface="Droid Sans"/>
            </a:endParaRPr>
          </a:p>
          <a:p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 </a:t>
            </a: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Siedzi smutna / -y [...] pośrodku pokoju</a:t>
            </a:r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Chcę, żeby jej / jego buzia znów była wesoła.</a:t>
            </a:r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– Co się stało [...], powiedz szybko mi.</a:t>
            </a:r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Jestem twoim przyjacielem, więc pomogę ci.</a:t>
            </a:r>
          </a:p>
          <a:p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0" dirty="0" smtClean="0">
                <a:effectLst/>
                <a:latin typeface="comic sans ms" panose="030F0702030302020204" pitchFamily="66" charset="0"/>
              </a:rPr>
              <a:t>Dziecko podaje powód swojego smutku (musi go wymyślić). </a:t>
            </a:r>
          </a:p>
          <a:p>
            <a:r>
              <a:rPr lang="pl-PL" b="0" i="0" dirty="0" smtClean="0">
                <a:effectLst/>
                <a:latin typeface="comic sans ms" panose="030F0702030302020204" pitchFamily="66" charset="0"/>
              </a:rPr>
              <a:t>Rodzic, odpowiada:</a:t>
            </a:r>
          </a:p>
          <a:p>
            <a:endParaRPr lang="pl-PL" b="0" i="0" dirty="0" smtClean="0"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Przytulę cię mocno, nie jesteś sam,</a:t>
            </a:r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1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w </a:t>
            </a:r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kłopocie przyjaciel pomoże c</a:t>
            </a:r>
            <a:r>
              <a:rPr lang="pl-PL" sz="2400" b="0" i="1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i i humor wróci już</a:t>
            </a:r>
            <a:r>
              <a:rPr lang="pl-PL" sz="2400" b="0" i="1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000" b="0" i="0" dirty="0" smtClean="0">
                <a:effectLst/>
              </a:rPr>
              <a:t>Następnie zamiana ról i zabawę można kontynuować.</a:t>
            </a:r>
            <a:endParaRPr lang="pl-PL" sz="20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0027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s. Arkadiusz Sz. – Strona 4 – Zespół Szkół Salezjańskich w Poznani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2" b="11397"/>
          <a:stretch/>
        </p:blipFill>
        <p:spPr bwMode="auto">
          <a:xfrm>
            <a:off x="5396249" y="2423215"/>
            <a:ext cx="5254579" cy="401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.Zabawa ze słoneczki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1326077" y="2800932"/>
            <a:ext cx="611970" cy="61197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658745" y="607333"/>
            <a:ext cx="101852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Zabawa ze słoneczkiem – </a:t>
            </a:r>
            <a:r>
              <a:rPr lang="pl-PL" sz="2000" b="0" i="0" dirty="0" smtClean="0">
                <a:effectLst/>
                <a:latin typeface="comic sans ms" panose="030F0702030302020204" pitchFamily="66" charset="0"/>
              </a:rPr>
              <a:t>zabawa z piosenką. </a:t>
            </a:r>
          </a:p>
          <a:p>
            <a:r>
              <a:rPr lang="pl-PL" sz="2000" b="0" i="0" dirty="0" smtClean="0">
                <a:effectLst/>
                <a:latin typeface="comic sans ms" panose="030F0702030302020204" pitchFamily="66" charset="0"/>
              </a:rPr>
              <a:t>Poznanie sposobów radzenia sobie ze smutkiem</a:t>
            </a:r>
          </a:p>
          <a:p>
            <a:endParaRPr lang="pl-PL" sz="2000" b="0" i="0" dirty="0" smtClean="0">
              <a:effectLst/>
              <a:latin typeface="comic sans ms" panose="030F0702030302020204" pitchFamily="66" charset="0"/>
            </a:endParaRPr>
          </a:p>
          <a:p>
            <a:r>
              <a:rPr lang="pl-PL" sz="1600" dirty="0" smtClean="0"/>
              <a:t>Piosenkę wkleiłam poniżej, ale nie jestem pewna czy się otworzy więc prześlę ją też na Messenger i dołączę filmik z zabawą </a:t>
            </a:r>
            <a:r>
              <a:rPr lang="pl-PL" sz="1600" dirty="0" smtClean="0">
                <a:sym typeface="Wingdings" panose="05000000000000000000" pitchFamily="2" charset="2"/>
              </a:rPr>
              <a:t> </a:t>
            </a:r>
          </a:p>
          <a:p>
            <a:r>
              <a:rPr lang="pl-PL" sz="1600" dirty="0" smtClean="0">
                <a:sym typeface="Wingdings" panose="05000000000000000000" pitchFamily="2" charset="2"/>
              </a:rPr>
              <a:t>Chciała bym aby dzieci nauczyły się śpiewać tę piosenkę więc proszę o dość częste powtarzanie jej z dzieckiem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78529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52" y="2071975"/>
            <a:ext cx="5398213" cy="3450479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94952" y="156366"/>
            <a:ext cx="112861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1" dirty="0" smtClean="0">
                <a:effectLst/>
                <a:latin typeface="comic sans ms" panose="030F0702030302020204" pitchFamily="66" charset="0"/>
              </a:rPr>
              <a:t>Boogie - </a:t>
            </a:r>
            <a:r>
              <a:rPr lang="pl-PL" b="1" i="1" dirty="0" err="1" smtClean="0">
                <a:effectLst/>
                <a:latin typeface="comic sans ms" panose="030F0702030302020204" pitchFamily="66" charset="0"/>
              </a:rPr>
              <a:t>woogie</a:t>
            </a:r>
            <a:r>
              <a:rPr lang="pl-PL" b="1" i="1" dirty="0" smtClean="0">
                <a:effectLst/>
                <a:latin typeface="comic sans ms" panose="030F0702030302020204" pitchFamily="66" charset="0"/>
              </a:rPr>
              <a:t> </a:t>
            </a:r>
            <a:r>
              <a:rPr lang="pl-PL" b="0" i="0" dirty="0" smtClean="0">
                <a:effectLst/>
                <a:latin typeface="comic sans ms" panose="030F0702030302020204" pitchFamily="66" charset="0"/>
              </a:rPr>
              <a:t>– </a:t>
            </a:r>
            <a:r>
              <a:rPr lang="pl-PL" b="0" i="0" dirty="0" smtClean="0">
                <a:effectLst/>
              </a:rPr>
              <a:t>taniec na poprawę humoru. Poznanie sposobów radzenia sobie ze smutkiem.</a:t>
            </a:r>
          </a:p>
          <a:p>
            <a:r>
              <a:rPr lang="pl-PL" b="0" i="0" dirty="0" smtClean="0">
                <a:effectLst/>
              </a:rPr>
              <a:t>Rodzic zaprasza dziecko do tańca, dziecko tańczy swobodnie, samodzielnie, lub korzystając z linku dziecko wzoruje się na nagraniu i rodzic tańczy z dzieckiem ( taka mała rada – w filmiku dobrze jest zapoznać się z początkowymi krokami, a później przewinąć do drugiej minuty kiedy rozpoczyna się właściwa zabawa </a:t>
            </a:r>
          </a:p>
          <a:p>
            <a:r>
              <a:rPr lang="pl-PL" dirty="0" smtClean="0"/>
              <a:t>Link do zabawy według wzoru                                                         </a:t>
            </a:r>
            <a:r>
              <a:rPr lang="pl-PL" b="0" i="0" dirty="0" smtClean="0">
                <a:effectLst/>
              </a:rPr>
              <a:t>Link do zabawy swobodnej 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https://www.youtube.com/watch?v=udReRLpp6hU</a:t>
            </a:r>
            <a:r>
              <a:rPr lang="pl-PL" dirty="0" smtClean="0"/>
              <a:t>                    </a:t>
            </a:r>
            <a:r>
              <a:rPr lang="pl-PL" b="0" i="0" dirty="0" smtClean="0">
                <a:effectLst/>
                <a:hlinkClick r:id="rId4"/>
              </a:rPr>
              <a:t>https://www.youtube.com/watch?v=FGRMM_Vsh0g</a:t>
            </a:r>
            <a:endParaRPr lang="pl-PL" b="0" i="0" dirty="0" smtClean="0">
              <a:effectLst/>
            </a:endParaRPr>
          </a:p>
          <a:p>
            <a:endParaRPr lang="pl-PL" dirty="0" smtClean="0"/>
          </a:p>
          <a:p>
            <a:endParaRPr lang="pl-PL" b="0" i="0" dirty="0" smtClean="0">
              <a:effectLst/>
            </a:endParaRPr>
          </a:p>
          <a:p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 </a:t>
            </a:r>
            <a:endParaRPr lang="pl-PL" b="0" i="0" dirty="0">
              <a:solidFill>
                <a:srgbClr val="484848"/>
              </a:solidFill>
              <a:effectLst/>
              <a:latin typeface="Droid San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52528" y="6167921"/>
            <a:ext cx="1029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i="0" dirty="0" smtClean="0">
                <a:effectLst/>
              </a:rPr>
              <a:t>Po tańcu rodzic prosi, aby dziecko podzieliło się swoimi uczuciami, jak się teraz czuje</a:t>
            </a:r>
            <a:r>
              <a:rPr lang="pl-PL" b="0" i="0" dirty="0" smtClean="0">
                <a:solidFill>
                  <a:srgbClr val="0000FF"/>
                </a:solidFill>
                <a:effectLst/>
              </a:rPr>
              <a:t>.</a:t>
            </a:r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 </a:t>
            </a:r>
            <a:endParaRPr lang="pl-PL" b="0" i="0" dirty="0">
              <a:solidFill>
                <a:srgbClr val="484848"/>
              </a:solidFill>
              <a:effectLst/>
              <a:latin typeface="Droid Sans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0909" y="2071975"/>
            <a:ext cx="5430228" cy="30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98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66670" y="334852"/>
            <a:ext cx="1076673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1" dirty="0" smtClean="0">
                <a:effectLst/>
                <a:latin typeface="comic sans ms" panose="030F0702030302020204" pitchFamily="66" charset="0"/>
              </a:rPr>
              <a:t>Kółko graniaste </a:t>
            </a:r>
            <a:r>
              <a:rPr lang="pl-PL" b="0" i="0" dirty="0" smtClean="0">
                <a:effectLst/>
                <a:latin typeface="comic sans ms" panose="030F0702030302020204" pitchFamily="66" charset="0"/>
              </a:rPr>
              <a:t>– </a:t>
            </a:r>
            <a:r>
              <a:rPr lang="pl-PL" b="0" i="0" dirty="0" smtClean="0">
                <a:effectLst/>
              </a:rPr>
              <a:t>czerpanie radości ze wspólnych działań. Dziecko wraz z rodzicem tworzą koło, trzymając się za ręce. Poruszają się po kole i śpiewają piosenkę</a:t>
            </a:r>
            <a:r>
              <a:rPr lang="pl-PL" b="0" i="0" dirty="0" smtClean="0">
                <a:effectLst/>
                <a:latin typeface="comic sans ms" panose="030F0702030302020204" pitchFamily="66" charset="0"/>
              </a:rPr>
              <a:t>:</a:t>
            </a:r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</a:b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endParaRPr lang="pl-PL" b="1" i="1" dirty="0" smtClean="0">
              <a:solidFill>
                <a:srgbClr val="0000FF"/>
              </a:solidFill>
              <a:effectLst/>
              <a:latin typeface="comic sans ms" panose="030F0702030302020204" pitchFamily="66" charset="0"/>
            </a:endParaRPr>
          </a:p>
          <a:p>
            <a:endParaRPr lang="pl-PL" b="1" i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Kółko </a:t>
            </a:r>
            <a:r>
              <a:rPr lang="pl-PL" b="1" i="1" dirty="0" err="1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graniaste</a:t>
            </a:r>
            <a:r>
              <a:rPr lang="pl-PL" b="0" i="0" dirty="0" err="1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sł</a:t>
            </a:r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. i muz. Tradycyjne</a:t>
            </a:r>
          </a:p>
          <a:p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Kółko graniaste,</a:t>
            </a:r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czworokanciaste.</a:t>
            </a:r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Kółko nam się połamało,</a:t>
            </a:r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cztery grosze kosztowało,</a:t>
            </a:r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a my wszyscy bęc</a:t>
            </a:r>
            <a:endParaRPr lang="pl-PL" sz="2400" b="0" i="0" dirty="0">
              <a:solidFill>
                <a:srgbClr val="484848"/>
              </a:solidFill>
              <a:effectLst/>
              <a:latin typeface="Droid San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488" y="2249510"/>
            <a:ext cx="7115175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ole tekstowe 3"/>
          <p:cNvSpPr txBox="1"/>
          <p:nvPr/>
        </p:nvSpPr>
        <p:spPr>
          <a:xfrm>
            <a:off x="5190186" y="1275008"/>
            <a:ext cx="6568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Jeśli ktoś nie zna zabawy to może posiłkować się poniższym linkiem</a:t>
            </a:r>
          </a:p>
          <a:p>
            <a:r>
              <a:rPr lang="pl-PL" dirty="0" smtClean="0"/>
              <a:t> </a:t>
            </a:r>
            <a:r>
              <a:rPr lang="pl-PL" dirty="0" smtClean="0">
                <a:hlinkClick r:id="rId3"/>
              </a:rPr>
              <a:t>https://www.youtube.com/watch?v=K6xLVQslAA8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5676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3333" y="154547"/>
            <a:ext cx="116811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Propozycja nr 1</a:t>
            </a:r>
            <a:endParaRPr lang="pl-PL" b="1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pl-PL" b="1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Zabawy </a:t>
            </a:r>
            <a:r>
              <a:rPr lang="pl-PL" b="1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plasteliną</a:t>
            </a:r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 – </a:t>
            </a:r>
            <a:r>
              <a:rPr lang="pl-PL" b="0" i="0" dirty="0" smtClean="0">
                <a:effectLst/>
              </a:rPr>
              <a:t>usprawnianie małej motoryki poprzez wyklejanie plasteliną kształtów.  (Jeśli w domu jest plastelina.) </a:t>
            </a:r>
          </a:p>
          <a:p>
            <a:endParaRPr lang="pl-PL" dirty="0" smtClean="0"/>
          </a:p>
          <a:p>
            <a:r>
              <a:rPr lang="pl-PL" b="0" i="0" dirty="0" smtClean="0">
                <a:effectLst/>
              </a:rPr>
              <a:t>Rodzic prezentuje kształty zapisane w formie tunelowej (figury geometryczne, zygzaki, fale, linie dowolne) – karty w zakładce KARTY PRACY.</a:t>
            </a:r>
          </a:p>
          <a:p>
            <a:r>
              <a:rPr lang="pl-PL" b="0" i="0" dirty="0" smtClean="0">
                <a:effectLst/>
              </a:rPr>
              <a:t>Zadaniem dziecka jest wyklejenie tuneli kształtów plasteliną: wałkowanie wałeczków, wklejanie ich do przestrzeni między liniami, wyklejanie przestrzeni małymi kuleczkami.</a:t>
            </a:r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47391" y="2278205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Propozycja nr 2</a:t>
            </a:r>
            <a:endParaRPr lang="pl-PL" b="1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46777" y="2739288"/>
            <a:ext cx="102169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Zabawa ze słoneczkiem</a:t>
            </a:r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 – </a:t>
            </a:r>
            <a:r>
              <a:rPr lang="pl-PL" b="0" i="0" dirty="0" smtClean="0">
                <a:effectLst/>
              </a:rPr>
              <a:t>usprawnianie małej motoryki  poprzez cięcie nożyczkami. </a:t>
            </a:r>
            <a:r>
              <a:rPr lang="pl-PL" sz="1400" b="0" i="0" dirty="0" smtClean="0">
                <a:effectLst/>
              </a:rPr>
              <a:t>Etapy pracy poniżej. </a:t>
            </a:r>
            <a:endParaRPr lang="pl-PL" b="0" i="0" dirty="0" smtClean="0">
              <a:effectLst/>
            </a:endParaRPr>
          </a:p>
          <a:p>
            <a:endParaRPr lang="pl-PL" sz="1200" dirty="0"/>
          </a:p>
          <a:p>
            <a:r>
              <a:rPr lang="pl-PL" sz="1200" dirty="0" smtClean="0"/>
              <a:t>Wskazówki do wykonania pod linkiem </a:t>
            </a:r>
          </a:p>
          <a:p>
            <a:r>
              <a:rPr lang="pl-PL" sz="1200" b="0" i="0" dirty="0" smtClean="0">
                <a:effectLst/>
              </a:rPr>
              <a:t> </a:t>
            </a:r>
            <a:endParaRPr lang="pl-PL" sz="1200" dirty="0"/>
          </a:p>
        </p:txBody>
      </p:sp>
      <p:pic>
        <p:nvPicPr>
          <p:cNvPr id="11266" name="Picture 2" descr="https://i.pinimg.com/564x/5e/bc/04/5ebc0428fc5b355217f597d4e2c79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2" y="4127961"/>
            <a:ext cx="3273767" cy="22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.pinimg.com/564x/eb/7e/45/eb7e45b4b4681e117f6418b3977c694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688" y="3197463"/>
            <a:ext cx="1900318" cy="366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krokotak | WELCOME SUN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353" y="3197463"/>
            <a:ext cx="1905696" cy="3660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14282" y="3477952"/>
            <a:ext cx="5140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hlinkClick r:id="rId5"/>
              </a:rPr>
              <a:t>https://www.youtube.com/watch?v=NSFkOCD16ME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670479" y="5911403"/>
            <a:ext cx="1884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Słoneczko w KARTACH PRACY 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490716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60609" y="433365"/>
            <a:ext cx="103546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0" i="0" dirty="0" smtClean="0">
                <a:effectLst/>
              </a:rPr>
              <a:t>Co czujesz? – zajęcia o emocjach. Mimo smutnego tematu będzie też wesoło a przede wszystkim będą tańce, co dzieci bardzo lubią. </a:t>
            </a:r>
          </a:p>
          <a:p>
            <a:r>
              <a:rPr lang="pl-PL" sz="2000" b="0" i="0" dirty="0" smtClean="0">
                <a:effectLst/>
              </a:rPr>
              <a:t>Rozpoczynamy od przeczytania wiersza</a:t>
            </a:r>
            <a:endParaRPr lang="pl-PL" sz="2000" dirty="0"/>
          </a:p>
        </p:txBody>
      </p:sp>
      <p:sp>
        <p:nvSpPr>
          <p:cNvPr id="5" name="Prostokąt 4"/>
          <p:cNvSpPr/>
          <p:nvPr/>
        </p:nvSpPr>
        <p:spPr>
          <a:xfrm>
            <a:off x="618187" y="1582179"/>
            <a:ext cx="619473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i="1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Gdy ci smutno... </a:t>
            </a:r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Dominika </a:t>
            </a:r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Niemiec</a:t>
            </a:r>
          </a:p>
          <a:p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Gdy ci smutno, gdy ci źle,</a:t>
            </a:r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przyjaciel zawsze wesprze cię.</a:t>
            </a:r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On cię przytuli, otrze z twarzy łzy.</a:t>
            </a:r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Pomoże nawet wtedy, gdy</a:t>
            </a:r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nie wie do końca, skąd ten smutek w tobie,</a:t>
            </a:r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lecz razem dacie z nim radę sobie.</a:t>
            </a:r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Bo wasze serca czują tak samo,</a:t>
            </a:r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a to właśnie kiedyś </a:t>
            </a:r>
            <a:r>
              <a:rPr lang="pl-PL" sz="2400" b="0" i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empatią</a:t>
            </a:r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 nazwano.</a:t>
            </a:r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 </a:t>
            </a: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482626" y="4134118"/>
            <a:ext cx="38765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Rozmowa z dzieckiem na podstawie treści utworu. Rodzic  pyta:</a:t>
            </a:r>
          </a:p>
          <a:p>
            <a:r>
              <a:rPr lang="pl-PL" i="1"/>
              <a:t>Dlaczego można się smucić?</a:t>
            </a:r>
            <a:r>
              <a:rPr lang="pl-PL"/>
              <a:t>;</a:t>
            </a:r>
          </a:p>
          <a:p>
            <a:r>
              <a:rPr lang="pl-PL" i="1"/>
              <a:t>Kto może pomóc, gdy jest smutno?</a:t>
            </a:r>
            <a:r>
              <a:rPr lang="pl-PL"/>
              <a:t>;</a:t>
            </a:r>
          </a:p>
          <a:p>
            <a:r>
              <a:rPr lang="pl-PL" i="1"/>
              <a:t>W jaki sposób może pomóc przyjaciel, jak może wesprzeć?</a:t>
            </a:r>
            <a:r>
              <a:rPr lang="pl-PL"/>
              <a:t>;</a:t>
            </a:r>
          </a:p>
          <a:p>
            <a:r>
              <a:rPr lang="pl-PL" i="1"/>
              <a:t>Co to jest empatia</a:t>
            </a:r>
            <a:r>
              <a:rPr lang="pl-PL"/>
              <a:t>?.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373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72225" y="301203"/>
            <a:ext cx="10964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„Jak pomóc?” </a:t>
            </a:r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– ćwiczenia w budowaniu wypowiedzi. </a:t>
            </a:r>
            <a:endParaRPr lang="pl-PL" b="0" i="0" dirty="0" smtClean="0">
              <a:solidFill>
                <a:srgbClr val="0000FF"/>
              </a:solidFill>
              <a:effectLst/>
              <a:latin typeface="comic sans ms" panose="030F0702030302020204" pitchFamily="66" charset="0"/>
            </a:endParaRPr>
          </a:p>
          <a:p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Rodzic </a:t>
            </a:r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pokazuje kolejno obrazki prezentujące różne sytuacje, w których komuś jest smutno. Rodzic prosi dziecko, aby zastanowiło się i powiedziało, jak można w prezentowanej sytuacji komuś pomóc. </a:t>
            </a:r>
            <a:endParaRPr lang="pl-PL" b="0" i="0" dirty="0">
              <a:solidFill>
                <a:srgbClr val="484848"/>
              </a:solidFill>
              <a:effectLst/>
              <a:latin typeface="Droid Sans"/>
            </a:endParaRPr>
          </a:p>
        </p:txBody>
      </p:sp>
      <p:pic>
        <p:nvPicPr>
          <p:cNvPr id="2050" name="Picture 2" descr="http://pm1kolo.szkolnastrona.pl/files/pl/plac%20zab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26" y="1656078"/>
            <a:ext cx="7120991" cy="489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8160912" y="1970468"/>
            <a:ext cx="342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Jak pomóc dziewczynce przechodzącej pod patykiem?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5490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m1kolo.szkolnastrona.pl/files/pl/stluczone%20kol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15" y="360607"/>
            <a:ext cx="9176198" cy="611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231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m1kolo.szkolnastrona.pl/files/pl/konflik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04" y="315644"/>
            <a:ext cx="8821002" cy="629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08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zieci, konflikt, kłótnia. Chłopiec, mały, nie podobał się, bracia,  rodzina, dwa dziecka, konflikt, kłótnia. | Can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7"/>
          <a:stretch/>
        </p:blipFill>
        <p:spPr bwMode="auto">
          <a:xfrm>
            <a:off x="1997254" y="390771"/>
            <a:ext cx="8418242" cy="5623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88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m1kolo.szkolnastrona.pl/files/pl/konflikt%20o%20zabaw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95" y="480162"/>
            <a:ext cx="8795241" cy="585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693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łócący Się Dzieciaka - Chłopiec Krzyczy Dziewczyna Obraz Stock - Obraz  złożonej z zachowanie, dziewczyna: 3131047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0"/>
          <a:stretch/>
        </p:blipFill>
        <p:spPr bwMode="auto">
          <a:xfrm>
            <a:off x="1301795" y="230634"/>
            <a:ext cx="9002691" cy="598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81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posoby na kłótnie rodzeństwa. Jak przerwać wrzaski i bójki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433" y="425003"/>
            <a:ext cx="7430082" cy="6129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36801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217</Words>
  <Application>Microsoft Office PowerPoint</Application>
  <PresentationFormat>Panoramiczny</PresentationFormat>
  <Paragraphs>74</Paragraphs>
  <Slides>14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Droid Sans</vt:lpstr>
      <vt:lpstr>Wingdings</vt:lpstr>
      <vt:lpstr>Motyw pakietu Office</vt:lpstr>
      <vt:lpstr>Temat : W PŁACZU NIE MA NIC ZŁEGO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kasiunia</dc:creator>
  <cp:lastModifiedBy>kasiunia</cp:lastModifiedBy>
  <cp:revision>12</cp:revision>
  <dcterms:created xsi:type="dcterms:W3CDTF">2021-04-09T11:21:00Z</dcterms:created>
  <dcterms:modified xsi:type="dcterms:W3CDTF">2021-04-11T14:23:08Z</dcterms:modified>
</cp:coreProperties>
</file>